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/>
              <a:t> correspondence in INTERVAL</a:t>
            </a:r>
            <a:r>
              <a:rPr lang="en-GB" dirty="0"/>
              <a:t>)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Side</a:t>
            </a:r>
            <a:r>
              <a:rPr lang="en-GB" b="1" dirty="0" smtClean="0"/>
              <a:t> </a:t>
            </a:r>
            <a:r>
              <a:rPr lang="en-GB" b="1" dirty="0"/>
              <a:t>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The 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–</a:t>
            </a:r>
            <a:r>
              <a:rPr lang="en-GB" dirty="0" err="1"/>
              <a:t>cojo</a:t>
            </a:r>
            <a:r>
              <a:rPr lang="en-GB" dirty="0"/>
              <a:t>-collinear 0.9 –</a:t>
            </a:r>
            <a:r>
              <a:rPr lang="en-GB" dirty="0" err="1"/>
              <a:t>cojo</a:t>
            </a:r>
            <a:r>
              <a:rPr lang="en-GB" dirty="0"/>
              <a:t>-wind 10000 but +53 (PLINK) signals, suggesting the latter is more relaxed about LD.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</a:t>
            </a:r>
            <a:r>
              <a:rPr lang="en-GB" altLang="en-US" dirty="0" smtClean="0"/>
              <a:t>91 </a:t>
            </a:r>
            <a:r>
              <a:rPr lang="en-GB" altLang="en-US" dirty="0" err="1" smtClean="0"/>
              <a:t>Olink</a:t>
            </a:r>
            <a:r>
              <a:rPr lang="en-GB" altLang="en-US" dirty="0" smtClean="0"/>
              <a:t>/Inflammation </a:t>
            </a:r>
            <a:r>
              <a:rPr lang="en-GB" altLang="en-US" dirty="0"/>
              <a:t>proteins from 12 </a:t>
            </a:r>
            <a:r>
              <a:rPr lang="en-GB" altLang="en-US" dirty="0" smtClean="0"/>
              <a:t>SCALLOP </a:t>
            </a:r>
            <a:r>
              <a:rPr lang="en-GB" altLang="en-US" dirty="0"/>
              <a:t>discovery </a:t>
            </a:r>
            <a:r>
              <a:rPr lang="en-GB" altLang="en-US" dirty="0" smtClean="0"/>
              <a:t>studies as </a:t>
            </a:r>
            <a:r>
              <a:rPr lang="en-GB" altLang="en-US" dirty="0"/>
              <a:t>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Findings from </a:t>
            </a:r>
            <a:r>
              <a:rPr lang="en-GB" b="1" i="1" dirty="0" smtClean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 smtClean="0"/>
              <a:t>1. </a:t>
            </a:r>
            <a:r>
              <a:rPr lang="en-GB" sz="2400" dirty="0" err="1" smtClean="0"/>
              <a:t>indels</a:t>
            </a:r>
            <a:r>
              <a:rPr lang="en-GB" sz="2400" dirty="0" smtClean="0"/>
              <a:t> </a:t>
            </a:r>
            <a:r>
              <a:rPr lang="en-GB" sz="2400" dirty="0"/>
              <a:t>introduce more signals; </a:t>
            </a:r>
            <a:r>
              <a:rPr lang="en-GB" sz="2400" dirty="0" smtClean="0"/>
              <a:t>2. </a:t>
            </a:r>
            <a:r>
              <a:rPr lang="en-GB" sz="2400" b="1" dirty="0" smtClean="0"/>
              <a:t>default </a:t>
            </a:r>
            <a:r>
              <a:rPr lang="en-GB" sz="2400" b="1" dirty="0"/>
              <a:t>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</a:t>
            </a:r>
            <a:r>
              <a:rPr lang="en-GB" sz="2400" dirty="0" smtClean="0"/>
              <a:t>3. Although </a:t>
            </a:r>
            <a:r>
              <a:rPr lang="en-GB" sz="2400" dirty="0"/>
              <a:t>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</a:t>
            </a:r>
            <a:r>
              <a:rPr lang="en-GB" sz="2400" dirty="0" smtClean="0"/>
              <a:t>4. PLINK </a:t>
            </a:r>
            <a:r>
              <a:rPr lang="en-GB" sz="2400" dirty="0"/>
              <a:t>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</a:t>
            </a:r>
            <a:r>
              <a:rPr lang="en-GB" sz="2400" dirty="0" smtClean="0"/>
              <a:t>5. </a:t>
            </a:r>
            <a:r>
              <a:rPr lang="en-GB" sz="2400" b="1" dirty="0" smtClean="0"/>
              <a:t>Specification </a:t>
            </a:r>
            <a:r>
              <a:rPr lang="en-GB" sz="2400" b="1" dirty="0"/>
              <a:t>of sliding LD windows disregarding AILD patterns in clumping gives 53 additional signals</a:t>
            </a:r>
            <a:r>
              <a:rPr lang="en-GB" sz="2400" dirty="0"/>
              <a:t>; </a:t>
            </a:r>
            <a:r>
              <a:rPr lang="en-GB" sz="2400" dirty="0" smtClean="0"/>
              <a:t>6. Thanks </a:t>
            </a:r>
            <a:r>
              <a:rPr lang="en-GB" sz="2400" dirty="0"/>
              <a:t>to the larger sample size and perhaps greater variant number, INTERVAL as LD reference leads to more signals than 1000Genomes; </a:t>
            </a:r>
            <a:r>
              <a:rPr lang="en-GB" sz="2400" dirty="0" smtClean="0"/>
              <a:t> 7. Summary </a:t>
            </a:r>
            <a:r>
              <a:rPr lang="en-GB" sz="2400" dirty="0"/>
              <a:t>statistics from larger sample size gives more signals; </a:t>
            </a:r>
            <a:r>
              <a:rPr lang="en-GB" sz="2400" dirty="0" smtClean="0"/>
              <a:t>8</a:t>
            </a:r>
            <a:r>
              <a:rPr lang="en-GB" sz="2400" dirty="0"/>
              <a:t>. Unpruned results are likely to give more cis signals but this is subject to scrutiny perhaps on individual cases</a:t>
            </a:r>
            <a:r>
              <a:rPr lang="en-GB" sz="2400" dirty="0" smtClean="0"/>
              <a:t>.</a:t>
            </a:r>
          </a:p>
          <a:p>
            <a:pPr marL="0" indent="0">
              <a:buNone/>
            </a:pPr>
            <a:endParaRPr lang="en-GB" sz="2400" dirty="0" smtClean="0"/>
          </a:p>
          <a:p>
            <a:pPr marL="0" indent="0">
              <a:buNone/>
            </a:pPr>
            <a:r>
              <a:rPr lang="en-GB" sz="2400" i="1" dirty="0"/>
              <a:t>See https://github.com/jinghuazhao/INF/blob/master/cardio/clump-cojo.md</a:t>
            </a:r>
            <a:endParaRPr lang="en-GB" sz="2400" i="1" dirty="0"/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Near-independent signals via AILD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 smtClean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 smtClean="0"/>
              <a:t>For AILD </a:t>
            </a:r>
            <a:r>
              <a:rPr lang="en-GB" sz="2000" dirty="0"/>
              <a:t>blocks </a:t>
            </a:r>
            <a:r>
              <a:rPr lang="en-GB" sz="2000" dirty="0" smtClean="0"/>
              <a:t>with </a:t>
            </a:r>
            <a:r>
              <a:rPr lang="en-GB" sz="2000" dirty="0" smtClean="0"/>
              <a:t>INTERVAL UK10K+1KG </a:t>
            </a:r>
            <a:r>
              <a:rPr lang="en-GB" sz="2000" dirty="0" smtClean="0"/>
              <a:t>imputed data.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 smtClean="0"/>
              <a:t>Tag </a:t>
            </a:r>
            <a:r>
              <a:rPr lang="en-GB" sz="2000" dirty="0" err="1" smtClean="0"/>
              <a:t>sumstats</a:t>
            </a:r>
            <a:r>
              <a:rPr lang="en-GB" sz="2000" dirty="0" smtClean="0"/>
              <a:t> with AILD blocks.</a:t>
            </a:r>
            <a:endParaRPr lang="en-GB" sz="2000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 smtClean="0"/>
              <a:t>Overlap regions with GWAS </a:t>
            </a:r>
            <a:r>
              <a:rPr lang="en-GB" sz="2000" dirty="0" err="1" smtClean="0"/>
              <a:t>sumstats</a:t>
            </a:r>
            <a:r>
              <a:rPr lang="en-GB" sz="2000" dirty="0" smtClean="0"/>
              <a:t> containing signals to </a:t>
            </a:r>
            <a:r>
              <a:rPr lang="en-GB" sz="2000" dirty="0"/>
              <a:t>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 smtClean="0"/>
              <a:t>PLINK </a:t>
            </a:r>
            <a:r>
              <a:rPr lang="en-GB" sz="2000" dirty="0"/>
              <a:t>–clump-r2 </a:t>
            </a:r>
            <a:r>
              <a:rPr lang="en-GB" sz="2000" dirty="0" smtClean="0"/>
              <a:t>0.1 and/or </a:t>
            </a:r>
            <a:r>
              <a:rPr lang="en-GB" sz="2000" dirty="0"/>
              <a:t>GCTA --</a:t>
            </a:r>
            <a:r>
              <a:rPr lang="en-GB" sz="2000" dirty="0" err="1"/>
              <a:t>cojo</a:t>
            </a:r>
            <a:r>
              <a:rPr lang="en-GB" sz="2000" dirty="0"/>
              <a:t>-collinear 0.9 </a:t>
            </a:r>
            <a:r>
              <a:rPr lang="en-GB" sz="2000" dirty="0" smtClean="0"/>
              <a:t>(no </a:t>
            </a:r>
            <a:r>
              <a:rPr lang="en-GB" sz="2000" dirty="0"/>
              <a:t>–</a:t>
            </a:r>
            <a:r>
              <a:rPr lang="en-GB" sz="2000" dirty="0" smtClean="0"/>
              <a:t>cojo-r2 yet). </a:t>
            </a:r>
          </a:p>
          <a:p>
            <a:r>
              <a:rPr lang="en-GB" sz="2400" dirty="0" smtClean="0"/>
              <a:t>Significantly </a:t>
            </a:r>
            <a:r>
              <a:rPr lang="en-GB" sz="2400" dirty="0" smtClean="0"/>
              <a:t>reduced computing times for GCTA from ~10 days to &lt;1 day on cardio. </a:t>
            </a:r>
          </a:p>
          <a:p>
            <a:r>
              <a:rPr lang="en-GB" sz="2400" dirty="0" smtClean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</a:t>
            </a:r>
            <a:r>
              <a:rPr lang="en-GB" dirty="0" smtClean="0"/>
              <a:t>Bram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Clumping </a:t>
            </a:r>
            <a:r>
              <a:rPr lang="en-GB" altLang="en-US" dirty="0">
                <a:latin typeface="Arial" charset="0"/>
                <a:ea typeface="SimSun" pitchFamily="2" charset="-122"/>
              </a:rPr>
              <a:t>and joint/conditional 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analysis. </a:t>
            </a:r>
            <a:r>
              <a:rPr lang="en-GB" altLang="en-US" dirty="0">
                <a:latin typeface="Arial" charset="0"/>
                <a:ea typeface="SimSun" pitchFamily="2" charset="-122"/>
              </a:rPr>
              <a:t>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and accommodates 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Signal identification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 smtClean="0"/>
              <a:t>Regions </a:t>
            </a:r>
            <a:r>
              <a:rPr lang="en-GB" dirty="0"/>
              <a:t>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</a:t>
            </a:r>
            <a:r>
              <a:rPr lang="en-GB" dirty="0" smtClean="0"/>
              <a:t>blocks</a:t>
            </a:r>
          </a:p>
          <a:p>
            <a:r>
              <a:rPr lang="en-GB" dirty="0" smtClean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</a:t>
            </a:r>
            <a:r>
              <a:rPr lang="en-GB" dirty="0" smtClean="0"/>
              <a:t>), signals were taken as near-independent </a:t>
            </a:r>
            <a:r>
              <a:rPr lang="en-GB" dirty="0"/>
              <a:t>(primary + </a:t>
            </a:r>
            <a:r>
              <a:rPr lang="en-GB" dirty="0" smtClean="0"/>
              <a:t>secondary) from GCTA –</a:t>
            </a:r>
            <a:r>
              <a:rPr lang="en-GB" dirty="0" err="1" smtClean="0"/>
              <a:t>cojo-slct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</a:t>
            </a:r>
            <a:r>
              <a:rPr lang="en-GB" dirty="0" smtClean="0"/>
              <a:t>in high </a:t>
            </a:r>
            <a:r>
              <a:rPr lang="en-GB" dirty="0"/>
              <a:t>LD including HLA, giving 1672 regions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1912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SimSun</vt:lpstr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Side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877</cp:revision>
  <dcterms:created xsi:type="dcterms:W3CDTF">2018-11-11T14:47:16Z</dcterms:created>
  <dcterms:modified xsi:type="dcterms:W3CDTF">2019-05-17T14:23:15Z</dcterms:modified>
</cp:coreProperties>
</file>